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6" r:id="rId10"/>
    <p:sldId id="268" r:id="rId11"/>
    <p:sldId id="263" r:id="rId12"/>
    <p:sldId id="267" r:id="rId13"/>
    <p:sldId id="262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8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7" y="72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5222033" y="2346563"/>
            <a:ext cx="61799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Name of Project :-</a:t>
            </a:r>
          </a:p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SMART IRRIGATION – AICTE Internship (Cycle-2)  </a:t>
            </a:r>
            <a:r>
              <a:rPr lang="en-IN" sz="4400" b="1" dirty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4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D3530AF-9771-470E-A9BF-F28AA22753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419" y="868863"/>
            <a:ext cx="1263157" cy="41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211889EF-152C-E6D2-AAE1-D77B19843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853" y="870340"/>
            <a:ext cx="9559988" cy="5987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498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628329" y="942445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SCREENSHOT OF OUTPUT:  </a:t>
            </a:r>
            <a:endParaRPr lang="en-IN" sz="2400" b="1" dirty="0">
              <a:solidFill>
                <a:srgbClr val="21316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B66621-69A7-7839-4D9F-1E9B32ADA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012" y="1516077"/>
            <a:ext cx="9685176" cy="507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1B7B57-8CFF-AD09-4434-87125F648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22" y="1759291"/>
            <a:ext cx="9433249" cy="44140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F91809-5057-E052-C13D-C542F9D9CFFD}"/>
              </a:ext>
            </a:extLst>
          </p:cNvPr>
          <p:cNvSpPr txBox="1"/>
          <p:nvPr/>
        </p:nvSpPr>
        <p:spPr>
          <a:xfrm>
            <a:off x="553683" y="1063743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SCREENSHOT OF OUTPUT:  </a:t>
            </a:r>
            <a:endParaRPr lang="en-IN" sz="24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525624" y="969489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CONCLUSION:  </a:t>
            </a:r>
            <a:endParaRPr lang="en-IN" sz="2400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B35EB8-5400-5D42-7E25-9D482E708382}"/>
              </a:ext>
            </a:extLst>
          </p:cNvPr>
          <p:cNvSpPr txBox="1"/>
          <p:nvPr/>
        </p:nvSpPr>
        <p:spPr>
          <a:xfrm>
            <a:off x="525624" y="1558212"/>
            <a:ext cx="11140751" cy="4810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The Smart Irrigation System project successfully demonstrates how Artificial Intelligence, when combined with real-time sensor data and user-friendly interfaces, can revolutionize modern agriculture.</a:t>
            </a:r>
          </a:p>
          <a:p>
            <a:pPr>
              <a:lnSpc>
                <a:spcPct val="150000"/>
              </a:lnSpc>
            </a:pPr>
            <a:r>
              <a:rPr lang="en-IN" b="1" dirty="0"/>
              <a:t>Through this project, we: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🌾 Addressed the core issues of water wastage and inefficient irrigation.</a:t>
            </a:r>
          </a:p>
          <a:p>
            <a:pPr>
              <a:lnSpc>
                <a:spcPct val="150000"/>
              </a:lnSpc>
            </a:pPr>
            <a:r>
              <a:rPr lang="en-IN" dirty="0"/>
              <a:t>🧠 Built a robust machine learning model using </a:t>
            </a:r>
            <a:r>
              <a:rPr lang="en-IN" dirty="0" err="1"/>
              <a:t>RandomForestClassifier</a:t>
            </a:r>
            <a:r>
              <a:rPr lang="en-IN" dirty="0"/>
              <a:t> for multi-output predictions.</a:t>
            </a:r>
          </a:p>
          <a:p>
            <a:pPr>
              <a:lnSpc>
                <a:spcPct val="150000"/>
              </a:lnSpc>
            </a:pPr>
            <a:r>
              <a:rPr lang="en-IN" dirty="0"/>
              <a:t>🖥️ Deployed an interactive web application using </a:t>
            </a:r>
            <a:r>
              <a:rPr lang="en-IN" dirty="0" err="1"/>
              <a:t>Streamlit</a:t>
            </a:r>
            <a:r>
              <a:rPr lang="en-IN" dirty="0"/>
              <a:t> for real-time sprinkler control.</a:t>
            </a:r>
          </a:p>
          <a:p>
            <a:pPr>
              <a:lnSpc>
                <a:spcPct val="150000"/>
              </a:lnSpc>
            </a:pPr>
            <a:r>
              <a:rPr lang="en-IN" dirty="0"/>
              <a:t>💾 Ensured scalability with model reusability using </a:t>
            </a:r>
            <a:r>
              <a:rPr lang="en-IN" dirty="0" err="1"/>
              <a:t>joblib</a:t>
            </a:r>
            <a:r>
              <a:rPr lang="en-IN" dirty="0"/>
              <a:t>.</a:t>
            </a:r>
            <a:endParaRPr lang="en-IN" sz="2000" b="1" i="1" dirty="0"/>
          </a:p>
          <a:p>
            <a:pPr>
              <a:lnSpc>
                <a:spcPct val="150000"/>
              </a:lnSpc>
            </a:pPr>
            <a:r>
              <a:rPr lang="en-IN" sz="2000" b="1" i="1" dirty="0"/>
              <a:t>🌟 Key Takeaways :-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dirty="0"/>
              <a:t>💡 AI can enable zone-wise intelligent irrigation, ensuring precise water distribution.</a:t>
            </a:r>
          </a:p>
          <a:p>
            <a:pPr>
              <a:lnSpc>
                <a:spcPct val="150000"/>
              </a:lnSpc>
            </a:pPr>
            <a:r>
              <a:rPr lang="en-IN" dirty="0"/>
              <a:t>💧 Smart irrigation saves time, </a:t>
            </a:r>
            <a:r>
              <a:rPr lang="en-IN" dirty="0" err="1"/>
              <a:t>labor</a:t>
            </a:r>
            <a:r>
              <a:rPr lang="en-IN" dirty="0"/>
              <a:t>, and valuable water resources.</a:t>
            </a:r>
          </a:p>
          <a:p>
            <a:pPr>
              <a:lnSpc>
                <a:spcPct val="150000"/>
              </a:lnSpc>
            </a:pPr>
            <a:r>
              <a:rPr lang="en-IN" dirty="0"/>
              <a:t>🌱 The system improves crop health, yield, and promotes sustainable farming.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434507" y="972537"/>
            <a:ext cx="45667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213163"/>
                </a:solidFill>
              </a:rPr>
              <a:t>LEARNING OBJECTIVES</a:t>
            </a:r>
            <a:endParaRPr lang="en-IN" sz="3600" dirty="0">
              <a:solidFill>
                <a:srgbClr val="213163"/>
              </a:solidFill>
            </a:endParaRPr>
          </a:p>
        </p:txBody>
      </p: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13763" t="6135" r="13650"/>
          <a:stretch/>
        </p:blipFill>
        <p:spPr>
          <a:xfrm>
            <a:off x="7433390" y="1434202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27988A-3086-738E-2EE6-E6F895BFDD8B}"/>
              </a:ext>
            </a:extLst>
          </p:cNvPr>
          <p:cNvSpPr txBox="1"/>
          <p:nvPr/>
        </p:nvSpPr>
        <p:spPr>
          <a:xfrm>
            <a:off x="358201" y="1434202"/>
            <a:ext cx="7143610" cy="5120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🔍 </a:t>
            </a:r>
            <a:r>
              <a:rPr lang="en-IN" b="1" dirty="0"/>
              <a:t>Explore AI in Agriculture :-</a:t>
            </a:r>
          </a:p>
          <a:p>
            <a:r>
              <a:rPr lang="en-IN" dirty="0"/>
              <a:t>      Understand how AI improves efficiency in irrigation and crop    management through automation.</a:t>
            </a:r>
          </a:p>
          <a:p>
            <a:pPr>
              <a:lnSpc>
                <a:spcPct val="150000"/>
              </a:lnSpc>
            </a:pPr>
            <a:r>
              <a:rPr lang="en-IN" dirty="0"/>
              <a:t>💡 </a:t>
            </a:r>
            <a:r>
              <a:rPr lang="en-IN" b="1" dirty="0"/>
              <a:t>Preprocess Sensor Data :-</a:t>
            </a:r>
          </a:p>
          <a:p>
            <a:r>
              <a:rPr lang="en-IN" dirty="0"/>
              <a:t>      Clean and scale real-world data (e.g., moisture, temperature) using techniques like </a:t>
            </a:r>
            <a:r>
              <a:rPr lang="en-IN" dirty="0" err="1"/>
              <a:t>MinMax</a:t>
            </a:r>
            <a:r>
              <a:rPr lang="en-IN" dirty="0"/>
              <a:t> scaling.</a:t>
            </a:r>
          </a:p>
          <a:p>
            <a:pPr>
              <a:lnSpc>
                <a:spcPct val="150000"/>
              </a:lnSpc>
            </a:pPr>
            <a:r>
              <a:rPr lang="en-IN" dirty="0"/>
              <a:t>🧠 </a:t>
            </a:r>
            <a:r>
              <a:rPr lang="en-IN" b="1" dirty="0"/>
              <a:t>Implement Multi-Output Classification :-</a:t>
            </a:r>
          </a:p>
          <a:p>
            <a:r>
              <a:rPr lang="en-IN" dirty="0"/>
              <a:t>      Train a model to predict sprinkler status for multiple zones using Random Forest with </a:t>
            </a:r>
            <a:r>
              <a:rPr lang="en-IN" dirty="0" err="1"/>
              <a:t>MultiOutputClassifier</a:t>
            </a:r>
            <a:r>
              <a:rPr lang="en-IN" dirty="0"/>
              <a:t>.</a:t>
            </a:r>
          </a:p>
          <a:p>
            <a:pPr>
              <a:lnSpc>
                <a:spcPct val="150000"/>
              </a:lnSpc>
            </a:pPr>
            <a:r>
              <a:rPr lang="en-IN" dirty="0"/>
              <a:t>🖥️ </a:t>
            </a:r>
            <a:r>
              <a:rPr lang="en-IN" b="1" dirty="0"/>
              <a:t>Deploy an Interactive Web App :-</a:t>
            </a:r>
          </a:p>
          <a:p>
            <a:r>
              <a:rPr lang="en-IN" dirty="0"/>
              <a:t>      Use </a:t>
            </a:r>
            <a:r>
              <a:rPr lang="en-IN" dirty="0" err="1"/>
              <a:t>Streamlit</a:t>
            </a:r>
            <a:r>
              <a:rPr lang="en-IN" dirty="0"/>
              <a:t> to build a user-friendly interface for real-time predictions based on sensor inputs.</a:t>
            </a:r>
          </a:p>
          <a:p>
            <a:pPr>
              <a:lnSpc>
                <a:spcPct val="150000"/>
              </a:lnSpc>
            </a:pPr>
            <a:r>
              <a:rPr lang="en-IN" dirty="0"/>
              <a:t>📈 </a:t>
            </a:r>
            <a:r>
              <a:rPr lang="en-IN" b="1" dirty="0"/>
              <a:t>Enable Smart Irrigation Decisions :-</a:t>
            </a:r>
          </a:p>
          <a:p>
            <a:r>
              <a:rPr lang="en-IN" dirty="0"/>
              <a:t>Support farmers with precise, data-driven recommendations to optimize water use and crop health.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98511" y="815738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T</a:t>
            </a:r>
            <a:r>
              <a:rPr lang="en-IN" sz="2400" b="1" dirty="0">
                <a:solidFill>
                  <a:srgbClr val="213163"/>
                </a:solidFill>
              </a:rPr>
              <a:t>OOLS AND TECHNOLOGY USED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292AC4-D985-3A60-85BE-8DD0BD9463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653612"/>
              </p:ext>
            </p:extLst>
          </p:nvPr>
        </p:nvGraphicFramePr>
        <p:xfrm>
          <a:off x="1175657" y="1346476"/>
          <a:ext cx="9657184" cy="526377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828592">
                  <a:extLst>
                    <a:ext uri="{9D8B030D-6E8A-4147-A177-3AD203B41FA5}">
                      <a16:colId xmlns:a16="http://schemas.microsoft.com/office/drawing/2014/main" val="2776581522"/>
                    </a:ext>
                  </a:extLst>
                </a:gridCol>
                <a:gridCol w="4828592">
                  <a:extLst>
                    <a:ext uri="{9D8B030D-6E8A-4147-A177-3AD203B41FA5}">
                      <a16:colId xmlns:a16="http://schemas.microsoft.com/office/drawing/2014/main" val="14103373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🔧 CATEGORY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🧩 TOOLS / LIBRARIES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20308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🖥️ Language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Python 3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613291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📊 Data Manipulation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Pandas, NumPy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80702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🤖 ML </a:t>
                      </a:r>
                      <a:r>
                        <a:rPr lang="en-IN" dirty="0" err="1"/>
                        <a:t>Modeling</a:t>
                      </a:r>
                      <a:r>
                        <a:rPr lang="en-IN" dirty="0"/>
                        <a:t>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Scikit-learn, </a:t>
                      </a:r>
                      <a:r>
                        <a:rPr lang="en-IN" dirty="0" err="1"/>
                        <a:t>MultiOutputClassifier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049461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🧼 Data Preprocessing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MinMaxScaler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06247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🚀 Deployment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Streamlit</a:t>
                      </a:r>
                      <a:r>
                        <a:rPr lang="en-IN" dirty="0"/>
                        <a:t>, </a:t>
                      </a:r>
                      <a:r>
                        <a:rPr lang="en-IN" dirty="0" err="1"/>
                        <a:t>Joblib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606589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📈 Visualization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 Matplotlib, Seaborn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469260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🧪 Model Evaluation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classification_report</a:t>
                      </a:r>
                      <a:r>
                        <a:rPr lang="en-IN" dirty="0"/>
                        <a:t>, </a:t>
                      </a:r>
                      <a:r>
                        <a:rPr lang="en-IN" dirty="0" err="1"/>
                        <a:t>accuracy_score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2276527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🧠 Algorithm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RandomForestClassifier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268588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📝 IDE/Notebook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Jupyter</a:t>
                      </a:r>
                      <a:r>
                        <a:rPr lang="en-IN" dirty="0"/>
                        <a:t> Notebook, VS Code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88377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📦 File Formats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CSV (dataset), PKL (model)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813909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🌐 Web Framework (UI)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Streamlit</a:t>
                      </a:r>
                      <a:r>
                        <a:rPr lang="en-IN" dirty="0"/>
                        <a:t> Sliders, </a:t>
                      </a:r>
                      <a:r>
                        <a:rPr lang="en-IN" dirty="0" err="1"/>
                        <a:t>Streamlit</a:t>
                      </a:r>
                      <a:r>
                        <a:rPr lang="en-IN" dirty="0"/>
                        <a:t> Buttons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080563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🔗 Version Control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Git, GitHub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652967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📤 Model Export 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 </a:t>
                      </a:r>
                      <a:r>
                        <a:rPr lang="en-IN" dirty="0" err="1"/>
                        <a:t>Joblib</a:t>
                      </a:r>
                      <a:endParaRPr lang="en-IN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28014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0B02C71-84DC-B2C6-B420-C2A1F9825200}"/>
              </a:ext>
            </a:extLst>
          </p:cNvPr>
          <p:cNvSpPr/>
          <p:nvPr/>
        </p:nvSpPr>
        <p:spPr>
          <a:xfrm>
            <a:off x="258147" y="1620603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29751" y="882608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METHODOLOGY</a:t>
            </a:r>
            <a:r>
              <a:rPr lang="en-US" sz="2400" b="1" dirty="0">
                <a:solidFill>
                  <a:srgbClr val="213163"/>
                </a:solidFill>
              </a:rPr>
              <a:t> </a:t>
            </a:r>
            <a:endParaRPr lang="en-IN" sz="2400" dirty="0">
              <a:solidFill>
                <a:srgbClr val="21316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5F4D3F-5583-5D8A-9F2E-56155BB81A32}"/>
              </a:ext>
            </a:extLst>
          </p:cNvPr>
          <p:cNvSpPr txBox="1"/>
          <p:nvPr/>
        </p:nvSpPr>
        <p:spPr>
          <a:xfrm>
            <a:off x="391885" y="1807425"/>
            <a:ext cx="5601478" cy="1898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i="1" dirty="0"/>
              <a:t>1️⃣ </a:t>
            </a:r>
            <a:r>
              <a:rPr lang="en-IN" sz="2000" b="1" i="1" dirty="0"/>
              <a:t>Data Collection</a:t>
            </a:r>
            <a:r>
              <a:rPr lang="en-IN" sz="2000" i="1" dirty="0"/>
              <a:t> </a:t>
            </a:r>
            <a:r>
              <a:rPr lang="en-IN" sz="2000" dirty="0"/>
              <a:t>📁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Used irrigation_machine.csv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20 input features (sensor readings)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20 output labels (sprinkler ON/OFF)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Data simulated or collected from field sensors</a:t>
            </a:r>
            <a:endParaRPr lang="en-IN" dirty="0"/>
          </a:p>
          <a:p>
            <a:endParaRPr lang="en-IN" b="1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29C344-1FDE-92F6-217A-78037821B71D}"/>
              </a:ext>
            </a:extLst>
          </p:cNvPr>
          <p:cNvSpPr/>
          <p:nvPr/>
        </p:nvSpPr>
        <p:spPr>
          <a:xfrm>
            <a:off x="6198636" y="1620603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AB9F86E-806B-56A6-9A14-B638FAB0FC14}"/>
              </a:ext>
            </a:extLst>
          </p:cNvPr>
          <p:cNvSpPr/>
          <p:nvPr/>
        </p:nvSpPr>
        <p:spPr>
          <a:xfrm>
            <a:off x="258147" y="4022930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E315218-AE06-1BB4-366D-106D0FEDDC44}"/>
              </a:ext>
            </a:extLst>
          </p:cNvPr>
          <p:cNvSpPr/>
          <p:nvPr/>
        </p:nvSpPr>
        <p:spPr>
          <a:xfrm>
            <a:off x="6229740" y="4022930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25AF32-D918-D4BA-073A-CD89CA5A7E3C}"/>
              </a:ext>
            </a:extLst>
          </p:cNvPr>
          <p:cNvSpPr txBox="1"/>
          <p:nvPr/>
        </p:nvSpPr>
        <p:spPr>
          <a:xfrm>
            <a:off x="6391469" y="1807425"/>
            <a:ext cx="5010539" cy="1549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2️⃣ </a:t>
            </a:r>
            <a:r>
              <a:rPr lang="en-US" sz="2000" b="1" i="1" dirty="0"/>
              <a:t>Data Cleaning &amp; Preprocessing </a:t>
            </a:r>
            <a:r>
              <a:rPr lang="en-US" sz="2000" dirty="0"/>
              <a:t>🧹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Removed nulls/missing values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Normalized inputs using </a:t>
            </a:r>
            <a:r>
              <a:rPr lang="en-US" dirty="0" err="1"/>
              <a:t>MinMaxScaler</a:t>
            </a:r>
            <a:r>
              <a:rPr lang="en-US" dirty="0"/>
              <a:t> (0–1)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Split into 80% training and 20% testing</a:t>
            </a:r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0B8591-83A6-7B98-06B1-41ACEC62820E}"/>
              </a:ext>
            </a:extLst>
          </p:cNvPr>
          <p:cNvSpPr txBox="1"/>
          <p:nvPr/>
        </p:nvSpPr>
        <p:spPr>
          <a:xfrm>
            <a:off x="494523" y="4165243"/>
            <a:ext cx="4823926" cy="1836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dirty="0"/>
              <a:t>3️⃣ Model Selection </a:t>
            </a:r>
            <a:r>
              <a:rPr lang="en-IN" sz="2000" dirty="0"/>
              <a:t>🤖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Chose </a:t>
            </a:r>
            <a:r>
              <a:rPr lang="en-IN" dirty="0" err="1"/>
              <a:t>RandomForestClassifier</a:t>
            </a:r>
            <a:r>
              <a:rPr lang="en-IN" dirty="0"/>
              <a:t> for accuracy and robustness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Used </a:t>
            </a:r>
            <a:r>
              <a:rPr lang="en-IN" dirty="0" err="1"/>
              <a:t>MultiOutputClassifier</a:t>
            </a:r>
            <a:r>
              <a:rPr lang="en-IN" dirty="0"/>
              <a:t> for 20 simultaneous predictions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Suitable for multi-label binary output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AEC078-3BD2-BC85-229B-0638B9915D78}"/>
              </a:ext>
            </a:extLst>
          </p:cNvPr>
          <p:cNvSpPr txBox="1"/>
          <p:nvPr/>
        </p:nvSpPr>
        <p:spPr>
          <a:xfrm>
            <a:off x="6596743" y="4139669"/>
            <a:ext cx="4805265" cy="1836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dirty="0"/>
              <a:t>4️⃣ Model Training 📊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Trained model on scaled input data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Learned mapping from sensor inputs → sprinkler decisions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Fine-tuned parameters for better generalization</a:t>
            </a: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6BA56C-B544-1072-2DA2-1700BEFB7CA5}"/>
              </a:ext>
            </a:extLst>
          </p:cNvPr>
          <p:cNvSpPr/>
          <p:nvPr/>
        </p:nvSpPr>
        <p:spPr>
          <a:xfrm>
            <a:off x="258147" y="1648408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7D9C1D-C87D-5E6A-41F4-80635E1CE868}"/>
              </a:ext>
            </a:extLst>
          </p:cNvPr>
          <p:cNvSpPr txBox="1"/>
          <p:nvPr/>
        </p:nvSpPr>
        <p:spPr>
          <a:xfrm>
            <a:off x="258147" y="893995"/>
            <a:ext cx="610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213163"/>
                </a:solidFill>
              </a:rPr>
              <a:t>METHODOLOGY</a:t>
            </a:r>
            <a:r>
              <a:rPr lang="en-US" sz="2400" b="1" dirty="0">
                <a:solidFill>
                  <a:srgbClr val="213163"/>
                </a:solidFill>
              </a:rPr>
              <a:t> </a:t>
            </a:r>
            <a:endParaRPr lang="en-IN" sz="24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CBBA5-128B-B3AD-3412-5BCDBBB9B467}"/>
              </a:ext>
            </a:extLst>
          </p:cNvPr>
          <p:cNvSpPr txBox="1"/>
          <p:nvPr/>
        </p:nvSpPr>
        <p:spPr>
          <a:xfrm>
            <a:off x="360783" y="1920633"/>
            <a:ext cx="5601478" cy="126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5️⃣ Model Evaluation 🧪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Metrics: Accuracy, Precision, Recall, F1-score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Used </a:t>
            </a:r>
            <a:r>
              <a:rPr lang="en-US" dirty="0" err="1"/>
              <a:t>classification_report</a:t>
            </a:r>
            <a:r>
              <a:rPr lang="en-US" dirty="0"/>
              <a:t> from </a:t>
            </a:r>
            <a:r>
              <a:rPr lang="en-US" dirty="0" err="1"/>
              <a:t>sklearn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Verified balanced prediction across all zones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405883-B659-54C2-F777-5288836C8160}"/>
              </a:ext>
            </a:extLst>
          </p:cNvPr>
          <p:cNvSpPr/>
          <p:nvPr/>
        </p:nvSpPr>
        <p:spPr>
          <a:xfrm>
            <a:off x="6229739" y="1648408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B6C9E93-E981-C9F7-0F91-2F2CA41224D6}"/>
              </a:ext>
            </a:extLst>
          </p:cNvPr>
          <p:cNvSpPr/>
          <p:nvPr/>
        </p:nvSpPr>
        <p:spPr>
          <a:xfrm>
            <a:off x="258147" y="4022930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F5B5E94-8927-D9C3-4471-7AC5F955BAF0}"/>
              </a:ext>
            </a:extLst>
          </p:cNvPr>
          <p:cNvSpPr/>
          <p:nvPr/>
        </p:nvSpPr>
        <p:spPr>
          <a:xfrm>
            <a:off x="6229740" y="4022930"/>
            <a:ext cx="5601478" cy="2049744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3639A1-CE82-BB14-F2BA-B2809B1843B2}"/>
              </a:ext>
            </a:extLst>
          </p:cNvPr>
          <p:cNvSpPr txBox="1"/>
          <p:nvPr/>
        </p:nvSpPr>
        <p:spPr>
          <a:xfrm>
            <a:off x="6512768" y="1879601"/>
            <a:ext cx="5318449" cy="1549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6️⃣ Model Export 💾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Saved trained model as </a:t>
            </a:r>
            <a:r>
              <a:rPr lang="en-US" dirty="0" err="1"/>
              <a:t>Farm_Irrigation</a:t>
            </a:r>
            <a:r>
              <a:rPr lang="en-US" dirty="0"/>
              <a:t>_ </a:t>
            </a:r>
            <a:r>
              <a:rPr lang="en-US" dirty="0" err="1"/>
              <a:t>System.pkl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Used </a:t>
            </a:r>
            <a:r>
              <a:rPr lang="en-US" dirty="0" err="1"/>
              <a:t>joblib</a:t>
            </a:r>
            <a:r>
              <a:rPr lang="en-US" dirty="0"/>
              <a:t> for serialization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Enables reuse without retraining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29A63B-0148-58F5-B2E9-996544558743}"/>
              </a:ext>
            </a:extLst>
          </p:cNvPr>
          <p:cNvSpPr txBox="1"/>
          <p:nvPr/>
        </p:nvSpPr>
        <p:spPr>
          <a:xfrm>
            <a:off x="513184" y="4292082"/>
            <a:ext cx="4823926" cy="1549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7️⃣ Web App Development 🖥️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Built with </a:t>
            </a:r>
            <a:r>
              <a:rPr lang="en-US" dirty="0" err="1"/>
              <a:t>Streamlit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20 sliders to input sensor values (0–1)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One-click prediction with real-time output display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9A3F2A-B670-4B84-4F7F-F6BB736E610D}"/>
              </a:ext>
            </a:extLst>
          </p:cNvPr>
          <p:cNvSpPr txBox="1"/>
          <p:nvPr/>
        </p:nvSpPr>
        <p:spPr>
          <a:xfrm>
            <a:off x="6627846" y="4292081"/>
            <a:ext cx="4805265" cy="1549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8️⃣ Local Deployment &amp; Testing 🌐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Launched using </a:t>
            </a:r>
            <a:r>
              <a:rPr lang="en-US" dirty="0" err="1"/>
              <a:t>streamlit</a:t>
            </a:r>
            <a:r>
              <a:rPr lang="en-US" dirty="0"/>
              <a:t> run app.py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Tested with various sensor combinations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/>
              <a:t>Verified output readability and model behavior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259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C28DC5-71DF-4481-321F-DF4CC1813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788" y="912482"/>
            <a:ext cx="10739534" cy="5768236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BDF4AAF-2551-D80B-21DD-E8A1B7C70844}"/>
              </a:ext>
            </a:extLst>
          </p:cNvPr>
          <p:cNvSpPr/>
          <p:nvPr/>
        </p:nvSpPr>
        <p:spPr>
          <a:xfrm>
            <a:off x="1539551" y="6596743"/>
            <a:ext cx="1660849" cy="8397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672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357741" y="905122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PROBLEM STATEMENT:  </a:t>
            </a:r>
            <a:endParaRPr lang="en-IN" sz="2400" b="1" dirty="0">
              <a:solidFill>
                <a:srgbClr val="21316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1A349C-563E-1A92-DB3F-E94AF4BE5B53}"/>
              </a:ext>
            </a:extLst>
          </p:cNvPr>
          <p:cNvSpPr txBox="1"/>
          <p:nvPr/>
        </p:nvSpPr>
        <p:spPr>
          <a:xfrm>
            <a:off x="357741" y="1366787"/>
            <a:ext cx="11541900" cy="5370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🌾 </a:t>
            </a:r>
            <a:r>
              <a:rPr lang="en-US" sz="2000" b="1" i="1" dirty="0"/>
              <a:t>Challenges in Traditional Irrigation Systems :-</a:t>
            </a:r>
            <a:endParaRPr lang="en-US" sz="2000" dirty="0"/>
          </a:p>
          <a:p>
            <a:r>
              <a:rPr lang="en-US" sz="1700" dirty="0"/>
              <a:t>Agriculture, the backbone of many economies, still relies heavily on outdated irrigation practices. Most traditional systems use manual controls or fixed schedules for water distribution, without accounting for real-time environmental and soil conditions. This leads to a number of serious issues:</a:t>
            </a:r>
          </a:p>
          <a:p>
            <a:pPr>
              <a:lnSpc>
                <a:spcPct val="150000"/>
              </a:lnSpc>
            </a:pPr>
            <a:r>
              <a:rPr lang="en-US" dirty="0"/>
              <a:t>🔴 </a:t>
            </a:r>
            <a:r>
              <a:rPr lang="en-US" sz="2000" b="1" i="1" dirty="0"/>
              <a:t>Key Problems Identified :-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dirty="0"/>
              <a:t>🌊 </a:t>
            </a:r>
            <a:r>
              <a:rPr lang="en-US" sz="1700" b="1" dirty="0"/>
              <a:t>Water Wastage</a:t>
            </a:r>
          </a:p>
          <a:p>
            <a:r>
              <a:rPr lang="en-US" sz="1700" dirty="0"/>
              <a:t>Over-irrigation due to lack of automation wastes vast amounts of water, especially in drought-prone areas.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🌱 </a:t>
            </a:r>
            <a:r>
              <a:rPr lang="en-US" sz="1700" b="1" dirty="0"/>
              <a:t>Crop Stress and Reduced Yield</a:t>
            </a:r>
          </a:p>
          <a:p>
            <a:r>
              <a:rPr lang="en-US" sz="1700" dirty="0"/>
              <a:t>Inconsistent watering can cause stress to crops, resulting in poor growth, diseases, and low productivity.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⏱️ </a:t>
            </a:r>
            <a:r>
              <a:rPr lang="en-US" sz="1700" b="1" dirty="0"/>
              <a:t>High Labor Dependency</a:t>
            </a:r>
          </a:p>
          <a:p>
            <a:r>
              <a:rPr lang="en-US" sz="1700" dirty="0"/>
              <a:t>Manual irrigation requires continuous monitoring and intervention, increasing human effort and operational costs.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📉 </a:t>
            </a:r>
            <a:r>
              <a:rPr lang="en-US" sz="1700" b="1" dirty="0"/>
              <a:t>No Real-Time Decision-Making</a:t>
            </a:r>
          </a:p>
          <a:p>
            <a:r>
              <a:rPr lang="en-US" sz="1700" dirty="0"/>
              <a:t>Without data-driven insights, decisions are guesswork-based, ignoring vital sensor metrics like soil moisture, temperature, or humidity.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🧠 </a:t>
            </a:r>
            <a:r>
              <a:rPr lang="en-US" sz="1700" b="1" dirty="0"/>
              <a:t>Lack of Smart Integration</a:t>
            </a:r>
          </a:p>
          <a:p>
            <a:r>
              <a:rPr lang="en-US" sz="1700" dirty="0"/>
              <a:t>Most systems lack AI-enabled logic to make adaptive and zone-specific irrigation decisions</a:t>
            </a: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688910" y="830464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SOLUTION:  </a:t>
            </a:r>
            <a:endParaRPr lang="en-IN" sz="2400" b="1" dirty="0">
              <a:solidFill>
                <a:srgbClr val="213163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88672B-9608-E91F-8014-0FE0030B5D46}"/>
              </a:ext>
            </a:extLst>
          </p:cNvPr>
          <p:cNvSpPr txBox="1"/>
          <p:nvPr/>
        </p:nvSpPr>
        <p:spPr>
          <a:xfrm>
            <a:off x="325016" y="1432088"/>
            <a:ext cx="11866984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To solve the inefficiencies in traditional irrigation methods, we introduce a Smart Irrigation System that integrates AI, sensor data, and a web-based user interface to make precise, real-time irrigation decisions.</a:t>
            </a:r>
            <a:endParaRPr lang="en-IN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B799B-21D5-2B00-48B7-FFD48DCE5D82}"/>
              </a:ext>
            </a:extLst>
          </p:cNvPr>
          <p:cNvSpPr txBox="1"/>
          <p:nvPr/>
        </p:nvSpPr>
        <p:spPr>
          <a:xfrm>
            <a:off x="688910" y="2005436"/>
            <a:ext cx="11290041" cy="4608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🔧 </a:t>
            </a:r>
            <a:r>
              <a:rPr lang="en-IN" sz="2000" b="1" i="1" dirty="0"/>
              <a:t>Solution Components:-</a:t>
            </a:r>
          </a:p>
          <a:p>
            <a:pPr>
              <a:lnSpc>
                <a:spcPct val="150000"/>
              </a:lnSpc>
            </a:pPr>
            <a:r>
              <a:rPr lang="en-IN" sz="1700" b="1" i="1" dirty="0"/>
              <a:t>📥 1. Real-Time Sensor Input Interface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Users input 20 real-time sensor readings (e.g., soil moisture, temperature, humidity).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Inputs are scaled between 0 and 1 using </a:t>
            </a:r>
            <a:r>
              <a:rPr lang="en-IN" sz="1700" dirty="0" err="1"/>
              <a:t>MinMaxScaler</a:t>
            </a:r>
            <a:r>
              <a:rPr lang="en-IN" sz="17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Data input via interactive </a:t>
            </a:r>
            <a:r>
              <a:rPr lang="en-IN" sz="1700" dirty="0" err="1"/>
              <a:t>Streamlit</a:t>
            </a:r>
            <a:r>
              <a:rPr lang="en-IN" sz="1700" dirty="0"/>
              <a:t> sliders.</a:t>
            </a:r>
            <a:endParaRPr lang="en-IN" sz="1700" b="1" i="1" dirty="0"/>
          </a:p>
          <a:p>
            <a:pPr>
              <a:lnSpc>
                <a:spcPct val="150000"/>
              </a:lnSpc>
            </a:pPr>
            <a:r>
              <a:rPr lang="en-IN" sz="1700" b="1" i="1" dirty="0"/>
              <a:t>🧠 2. Machine Learning Model (Smart Brain)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A </a:t>
            </a:r>
            <a:r>
              <a:rPr lang="en-IN" sz="1700" dirty="0" err="1"/>
              <a:t>RandomForestClassifier</a:t>
            </a:r>
            <a:r>
              <a:rPr lang="en-IN" sz="1700" dirty="0"/>
              <a:t> wrapped in a </a:t>
            </a:r>
            <a:r>
              <a:rPr lang="en-IN" sz="1700" dirty="0" err="1"/>
              <a:t>MultiOutputClassifier</a:t>
            </a:r>
            <a:r>
              <a:rPr lang="en-IN" sz="17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Trained to predict the ON/OFF status of 20 sprinkler zones.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Learns the relationship between sensor patterns and optimal irrigation </a:t>
            </a:r>
            <a:r>
              <a:rPr lang="en-IN" sz="1700" dirty="0" err="1"/>
              <a:t>behavior</a:t>
            </a:r>
            <a:r>
              <a:rPr lang="en-IN" sz="17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Ensures multi-label prediction in one go.</a:t>
            </a:r>
            <a:endParaRPr lang="en-IN" sz="1700" b="1" i="1" dirty="0"/>
          </a:p>
          <a:p>
            <a:pPr>
              <a:lnSpc>
                <a:spcPct val="150000"/>
              </a:lnSpc>
            </a:pPr>
            <a:r>
              <a:rPr lang="en-IN" sz="1700" b="1" i="1" dirty="0"/>
              <a:t>🛠️ 3. Efficient Deployment with </a:t>
            </a:r>
            <a:r>
              <a:rPr lang="en-IN" sz="1700" b="1" i="1" dirty="0" err="1"/>
              <a:t>Streamlit</a:t>
            </a:r>
            <a:r>
              <a:rPr lang="en-IN" sz="1700" b="1" i="1" dirty="0"/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Created a user-friendly web application using </a:t>
            </a:r>
            <a:r>
              <a:rPr lang="en-IN" sz="1700" dirty="0" err="1"/>
              <a:t>Streamlit</a:t>
            </a:r>
            <a:r>
              <a:rPr lang="en-IN" sz="17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Allows users (e.g., farmers or technicians) to interact with the model through a GUI.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Shows immediate sprinkler decisions based on input.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700" dirty="0"/>
              <a:t>Provides local, lightweight, real-time results.</a:t>
            </a:r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791BC6-5879-2520-096E-602013218815}"/>
              </a:ext>
            </a:extLst>
          </p:cNvPr>
          <p:cNvSpPr txBox="1"/>
          <p:nvPr/>
        </p:nvSpPr>
        <p:spPr>
          <a:xfrm>
            <a:off x="970385" y="1651519"/>
            <a:ext cx="8304245" cy="4637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i="1" dirty="0"/>
              <a:t>💾 4. Model Reusability (No Need to Retrain) :</a:t>
            </a: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Model saved as </a:t>
            </a:r>
            <a:r>
              <a:rPr lang="en-IN" dirty="0" err="1"/>
              <a:t>Farm_Irrigation_System.pkl</a:t>
            </a:r>
            <a:r>
              <a:rPr lang="en-IN" dirty="0"/>
              <a:t> using </a:t>
            </a:r>
            <a:r>
              <a:rPr lang="en-IN" dirty="0" err="1"/>
              <a:t>joblib</a:t>
            </a:r>
            <a:r>
              <a:rPr lang="en-IN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Can be reused anytime without retraining.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Enables fast loading and execution.</a:t>
            </a:r>
            <a:endParaRPr lang="en-IN" sz="2000" b="1" i="1" dirty="0"/>
          </a:p>
          <a:p>
            <a:pPr>
              <a:lnSpc>
                <a:spcPct val="150000"/>
              </a:lnSpc>
            </a:pPr>
            <a:r>
              <a:rPr lang="en-IN" sz="2000" b="1" i="1" dirty="0"/>
              <a:t>🌿 5. Zone-wise Intelligent Irrigation :</a:t>
            </a: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System enables individual control over each sprinkler.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Helps reduce water waste and manual effort.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Provides customized irrigation decisions per zone based on sensor values.</a:t>
            </a:r>
          </a:p>
          <a:p>
            <a:pPr>
              <a:lnSpc>
                <a:spcPct val="150000"/>
              </a:lnSpc>
            </a:pPr>
            <a:r>
              <a:rPr lang="en-IN" sz="2000" b="1" i="1" dirty="0"/>
              <a:t>📈 6. Scalable &amp; Sustainable :</a:t>
            </a: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Easily extendable to integrate with real-world IoT sensor networks.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Can include weather APIs, soil type adaptations, and crop-specific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Supports sustainable agriculture through data-driven automation.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E0DB60-5EBD-1561-3976-8ED10DF19965}"/>
              </a:ext>
            </a:extLst>
          </p:cNvPr>
          <p:cNvSpPr txBox="1"/>
          <p:nvPr/>
        </p:nvSpPr>
        <p:spPr>
          <a:xfrm>
            <a:off x="914402" y="1045068"/>
            <a:ext cx="61026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13163"/>
                </a:solidFill>
              </a:rPr>
              <a:t>SOLUTION:  </a:t>
            </a:r>
            <a:endParaRPr lang="en-IN" sz="2400" b="1" dirty="0">
              <a:solidFill>
                <a:srgbClr val="2131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6373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176</TotalTime>
  <Words>1022</Words>
  <Application>Microsoft Office PowerPoint</Application>
  <PresentationFormat>Widescreen</PresentationFormat>
  <Paragraphs>135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Maha Lakshmi</cp:lastModifiedBy>
  <cp:revision>5</cp:revision>
  <dcterms:created xsi:type="dcterms:W3CDTF">2024-12-31T09:40:01Z</dcterms:created>
  <dcterms:modified xsi:type="dcterms:W3CDTF">2025-08-02T19:13:58Z</dcterms:modified>
</cp:coreProperties>
</file>

<file path=docProps/thumbnail.jpeg>
</file>